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7" r:id="rId5"/>
    <p:sldId id="268" r:id="rId6"/>
    <p:sldId id="286" r:id="rId7"/>
    <p:sldId id="277" r:id="rId8"/>
    <p:sldId id="302" r:id="rId9"/>
    <p:sldId id="273" r:id="rId10"/>
    <p:sldId id="259" r:id="rId11"/>
    <p:sldId id="260" r:id="rId12"/>
    <p:sldId id="304" r:id="rId13"/>
    <p:sldId id="275" r:id="rId14"/>
    <p:sldId id="261" r:id="rId15"/>
    <p:sldId id="305" r:id="rId16"/>
    <p:sldId id="269" r:id="rId17"/>
    <p:sldId id="262" r:id="rId18"/>
    <p:sldId id="263" r:id="rId19"/>
    <p:sldId id="282" r:id="rId20"/>
    <p:sldId id="306" r:id="rId21"/>
    <p:sldId id="270" r:id="rId22"/>
    <p:sldId id="264" r:id="rId23"/>
    <p:sldId id="307" r:id="rId24"/>
    <p:sldId id="303" r:id="rId25"/>
    <p:sldId id="265" r:id="rId26"/>
    <p:sldId id="271" r:id="rId27"/>
    <p:sldId id="272" r:id="rId28"/>
    <p:sldId id="308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309" r:id="rId42"/>
    <p:sldId id="293" r:id="rId43"/>
    <p:sldId id="292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5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B8B5-D8EC-4897-A1A3-92451D28F36C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520FD-1F1B-4873-97E1-3B7AF7181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4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2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D23D8-EAAD-4B3F-A93F-2F3DF3A97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13A9CB-EE1A-443D-BC60-0085F4BA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5BDC6-1CC1-4F4C-BED7-A0EA6EAF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2FA6D-9192-46F1-B9A6-49D810CC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0C0DD-5F3E-425A-941A-5B5C64D8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2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026B6-967E-44DC-8327-8CA5D89D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FA5BA0-1479-49F1-B616-062A8721E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3A84D-D4F0-44E7-982C-27E5DEA2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B6675-753E-498E-A40B-B8EFDC88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B020A-5948-4613-A611-599E6104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5B4C7F-A6C4-48A0-9EF0-C85470D20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252B2C-86FE-4BFA-9647-9A9FB454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DAB86-CE70-4591-9DD7-9210AD39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AAD53-D861-47FC-A936-7103C58D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8F44E-1FC2-4168-A6D7-1233B33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DD4B2-ADD8-4B27-A78D-D03876A9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865C6-EEB9-4CB5-87FB-D41F99D37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323ED-B8D7-4925-9C28-AA74086F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E2422-A710-4E89-86A8-F1872438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30277-8F0F-4939-8041-2951AD21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BCA79-CAFD-4C4C-9E11-713DAC43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8B3E42-8360-4D53-8E86-B5C2469B1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E9149-EE31-4D3E-BA7A-110E810B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526D7-D2BE-4744-BB27-8DA39E9A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D7394-7237-4B4D-8B97-A3338334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5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844D2-53D5-4C54-AF90-12405852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FA6B0-F3F7-48D1-9467-65DA264F9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EDA3E6-CFF8-45C9-9369-DDC1ACAEA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3DED5-B364-4BEE-A3F7-0172A022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01676-E620-4063-9715-CEB559F8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29F576-0CF8-44EA-B294-0EB1666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8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B98D2-B966-490A-9A37-F5B8CC45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230F0-6A3F-4A13-A6AB-B99FAB6B3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D00BBF-B60C-4A23-80D1-4EBD81D9D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6FB4DF-1888-4E05-8805-B8409C2A1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DA6CF7-4B09-450E-8DA4-1360E1DD2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1EEAD2-13DA-4D78-B2BB-C4495207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A2F02F-DE11-46CF-B2A5-A9437378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23DDC6-0808-40D0-AA80-68401880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5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0DB76-061C-4A28-ADC0-0D2B2D8A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9006E5-10C7-4E7E-A4BA-B1CECA18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05F6B7-D35C-4026-9C7C-DCC35169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CD378-76A9-47CF-937F-68A0AB80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7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C464E8-0B45-4BCE-B7F8-B629521C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7F599E-A5D1-483D-8F46-E7F66AB9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AA996-09FF-4CEF-8B54-DC82D26B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8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B5374-E70F-4320-8805-E4A3888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3A196-6D46-4CF8-A017-C3A116AD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34A2F-4578-489F-95C7-CD3626CA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BF93F-B9EB-4D0D-B268-210DD4DD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3327B9-6CFF-4E4F-94C6-1FD88A01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B9FD2F-596D-430C-A370-ABE76E45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5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57A74-6217-4A3F-8A58-49F5AB8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332263-01C8-45F0-B8B5-F6BCB105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1C15C3-1C24-495E-9F33-3A5A7696B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397A0-2422-44C2-9995-EBD0985D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47554-8EB0-4D51-8390-542E9025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99429-2488-4BA4-B9B7-238625B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00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B65EA9-50EA-4719-A7C2-5753FA9F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E8BF6-55F2-4942-822D-89CAF4DC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746D2-6EF9-4366-BEDC-B25685C77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1D5C-89FC-41C0-9BD9-AF8B16EB1A83}" type="datetimeFigureOut">
              <a:rPr lang="zh-CN" altLang="en-US" smtClean="0"/>
              <a:t>2022/3/22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26B0F-C4C0-49D8-9877-D15A43940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ADFC8C-FC88-473B-9F74-3033C93E4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6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E540D-85C3-4667-80A0-AB4BDF44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Topic Modeling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63879-FA77-4C5F-B38D-49094FAC1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Peitian Zhang</a:t>
            </a:r>
          </a:p>
          <a:p>
            <a:r>
              <a:rPr lang="en-US" altLang="zh-CN" dirty="0"/>
              <a:t>Renmin University of China</a:t>
            </a:r>
          </a:p>
          <a:p>
            <a:r>
              <a:rPr lang="en-US" altLang="zh-CN" dirty="0"/>
              <a:t>Currently @ MSRA Social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0A17D-7890-40A0-9AEA-8F3295DF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Semantic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67588"/>
                <a:ext cx="11353800" cy="50247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Use SVD to decompose the sparse co-occurrence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, where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row count/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of j-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:r>
                  <a:rPr lang="en-US" altLang="zh-CN" dirty="0" err="1"/>
                  <a:t>i-th</a:t>
                </a:r>
                <a:r>
                  <a:rPr lang="en-US" altLang="zh-CN" dirty="0"/>
                  <a:t> document.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represents the </a:t>
                </a:r>
                <a:r>
                  <a:rPr lang="en-US" altLang="zh-CN" i="1" dirty="0"/>
                  <a:t>unnormalized</a:t>
                </a:r>
                <a:r>
                  <a:rPr lang="en-US" altLang="zh-CN" dirty="0"/>
                  <a:t> document-topic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diagonal matrix of descending eigenvalues and represents the topic importance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represents the </a:t>
                </a:r>
                <a:r>
                  <a:rPr lang="en-US" altLang="zh-CN" i="1" dirty="0"/>
                  <a:t>unnormalized</a:t>
                </a:r>
                <a:r>
                  <a:rPr lang="en-US" altLang="zh-CN" dirty="0"/>
                  <a:t> topic-word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Limitations</a:t>
                </a:r>
              </a:p>
              <a:p>
                <a:pPr lvl="1"/>
                <a:r>
                  <a:rPr lang="en-US" altLang="zh-CN" dirty="0"/>
                  <a:t>It is a linear model;</a:t>
                </a:r>
              </a:p>
              <a:p>
                <a:pPr lvl="1"/>
                <a:r>
                  <a:rPr lang="en-US" altLang="zh-CN" dirty="0"/>
                  <a:t>From the statistical point of view, it assumes a Gaussian distribution of the terms in the documents, which is not realistic.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67588"/>
                <a:ext cx="11353800" cy="5024712"/>
              </a:xfrm>
              <a:blipFill>
                <a:blip r:embed="rId2"/>
                <a:stretch>
                  <a:fillRect l="-967" t="-2061" r="-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2638CD-5587-41D4-A1BF-CEE4A95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28" y="7663"/>
            <a:ext cx="5464772" cy="1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7FD9-47D9-40C8-AFFD-1C27E137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982" y="1828800"/>
                <a:ext cx="10994035" cy="479727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None. No prior knowledge of topic distribution.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word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1-2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times.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982" y="1828800"/>
                <a:ext cx="10994035" cy="4797274"/>
              </a:xfrm>
              <a:blipFill>
                <a:blip r:embed="rId2"/>
                <a:stretch>
                  <a:fillRect l="-998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3F428D-8B0C-49EC-BF12-AC2F98F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84" y="0"/>
            <a:ext cx="4347194" cy="1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264F-B239-463A-8EDF-874C37D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0D6AD0-6945-408C-88BC-0DD1EF02A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9784" y="1825625"/>
                <a:ext cx="11609882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Formally: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EM algorithm to maximize the log likelihood over the entire corpus: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𝒲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Limitations:</a:t>
                </a:r>
              </a:p>
              <a:p>
                <a:pPr lvl="1"/>
                <a:r>
                  <a:rPr lang="en-US" altLang="zh-CN" dirty="0"/>
                  <a:t>The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PLSA are directly modeled as multinomial distribution over the training set, which limits its inference ability for unseen documents.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0D6AD0-6945-408C-88BC-0DD1EF02A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784" y="1825625"/>
                <a:ext cx="11609882" cy="4667250"/>
              </a:xfrm>
              <a:blipFill>
                <a:blip r:embed="rId2"/>
                <a:stretch>
                  <a:fillRect l="-787" t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50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F65B-5780-420A-B0EB-9DED4F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Why use LDA?</a:t>
                </a:r>
              </a:p>
              <a:p>
                <a:pPr lvl="1"/>
                <a:r>
                  <a:rPr lang="en-US" dirty="0"/>
                  <a:t>We want a well-organized latent distribution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we can draw a random point to serve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In this way, we generalize the model.</a:t>
                </a:r>
              </a:p>
              <a:p>
                <a:pPr lvl="1"/>
                <a:r>
                  <a:rPr lang="en-US" dirty="0"/>
                  <a:t>We use Dirichlet 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Why use Dirichlet prior?</a:t>
                </a:r>
              </a:p>
              <a:p>
                <a:pPr lvl="1"/>
                <a:r>
                  <a:rPr lang="en-US" dirty="0"/>
                  <a:t>Point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Dirichlet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simplex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convenient to model multinomial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D489-203F-497C-BFA8-0AEE5FFB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Dirichlet Allocation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096" y="2278139"/>
                <a:ext cx="10725807" cy="40627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parameters, denoted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096" y="2278139"/>
                <a:ext cx="10725807" cy="4062797"/>
              </a:xfrm>
              <a:blipFill>
                <a:blip r:embed="rId2"/>
                <a:stretch>
                  <a:fillRect l="-1023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1381717-77E1-45F5-848A-E135D533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1" y="365125"/>
            <a:ext cx="4231529" cy="1913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E59A01-8D2F-4E39-B19A-F12D47BA6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43" y="4836864"/>
            <a:ext cx="5162625" cy="1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69392-B539-477E-AFE7-1BC79A63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Dirichlet Allocation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FE1A9-7C59-474F-BC46-C454F4A94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Formally,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Marginalize out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because it’s a random variable. </a:t>
                </a:r>
              </a:p>
              <a:p>
                <a:r>
                  <a:rPr lang="en-US" altLang="zh-CN" dirty="0"/>
                  <a:t>Use Gibbs Sampling to maximize the likelihood.</a:t>
                </a:r>
              </a:p>
              <a:p>
                <a:r>
                  <a:rPr lang="en-US" altLang="zh-CN" dirty="0"/>
                  <a:t>Need </a:t>
                </a:r>
                <a:r>
                  <a:rPr lang="en-US" altLang="zh-CN" b="1" dirty="0"/>
                  <a:t>approximation</a:t>
                </a:r>
                <a:r>
                  <a:rPr lang="en-US" altLang="zh-CN" dirty="0"/>
                  <a:t> to infer the posterior: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FE1A9-7C59-474F-BC46-C454F4A94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67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3F8-E918-4E1A-B9E7-A5A745F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25FE-CAB6-4402-B66E-F9311BDB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Aims:</a:t>
            </a:r>
          </a:p>
          <a:p>
            <a:pPr lvl="1"/>
            <a:r>
              <a:rPr lang="en-US" dirty="0"/>
              <a:t>Solve the intractable posterior of LDA</a:t>
            </a:r>
          </a:p>
          <a:p>
            <a:pPr lvl="1"/>
            <a:r>
              <a:rPr lang="en-US" dirty="0"/>
              <a:t>Combine word embedding to Topic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Use neural networks as black box to infer the posterior</a:t>
            </a:r>
          </a:p>
          <a:p>
            <a:pPr lvl="2"/>
            <a:r>
              <a:rPr lang="en-US" dirty="0"/>
              <a:t>Inference network</a:t>
            </a:r>
          </a:p>
          <a:p>
            <a:pPr lvl="2"/>
            <a:r>
              <a:rPr lang="en-US" dirty="0"/>
              <a:t>GAN encoder</a:t>
            </a:r>
          </a:p>
          <a:p>
            <a:pPr lvl="1"/>
            <a:r>
              <a:rPr lang="en-US" dirty="0"/>
              <a:t>Involve word embedding in forming the latent topic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278-C884-45C0-8F2C-0D3FB9C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71" y="4691010"/>
            <a:ext cx="1910255" cy="7280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ICML 2016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BDA3A-DC90-4B10-9727-2F5A816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8" y="2107704"/>
            <a:ext cx="8188639" cy="21133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149D5E-D9DF-4BF2-BDAF-D41F2AFF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42665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Denote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dirty="0"/>
                  <a:t> is the one hot representation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the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the bag-of-words representation of the document,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is the latent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Variational Auto-Encoder Architecture:</a:t>
                </a:r>
              </a:p>
              <a:p>
                <a:pPr lvl="1"/>
                <a:r>
                  <a:rPr lang="en-US" altLang="zh-CN" dirty="0"/>
                  <a:t>Encoding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outputs the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MLP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MLP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MLP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from this distribution by Reparameterization Trick: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reconstructs input by independently generating each word: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dirty="0"/>
              </a:p>
              <a:p>
                <a:pPr lvl="1"/>
                <a:r>
                  <a:rPr lang="en-US" altLang="zh-CN" b="0" dirty="0"/>
                  <a:t>Likelihood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intractable, instead we optimize its ELBO: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ELBO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  <a:blipFill>
                <a:blip r:embed="rId2"/>
                <a:stretch>
                  <a:fillRect l="-947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/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blipFill>
                <a:blip r:embed="rId3"/>
                <a:stretch>
                  <a:fillRect r="-25424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A59116-FD95-42BD-BC39-8D947132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185" y="1233470"/>
            <a:ext cx="1353353" cy="335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DD28-E41C-4CC1-B40C-2E8E2B37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64" y="1568586"/>
            <a:ext cx="2060236" cy="1142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EB24-A678-44A9-A0F2-E0065C376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8185" y="2722911"/>
            <a:ext cx="1443930" cy="323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/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blipFill>
                <a:blip r:embed="rId7"/>
                <a:stretch>
                  <a:fillRect r="-2542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88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2B097-09EF-445C-86C7-F2BBEFD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63" y="2225012"/>
            <a:ext cx="7578274" cy="24079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9E6A7-F9AF-4DC1-B8B3-D1E9D9FB3CE5}"/>
              </a:ext>
            </a:extLst>
          </p:cNvPr>
          <p:cNvSpPr txBox="1">
            <a:spLocks/>
          </p:cNvSpPr>
          <p:nvPr/>
        </p:nvSpPr>
        <p:spPr>
          <a:xfrm>
            <a:off x="5140872" y="4998436"/>
            <a:ext cx="1910255" cy="72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ICLR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632-8FAC-41FB-8D32-1C72D00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04368-00C6-4683-93FC-58125E5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Traditional Methods</a:t>
            </a:r>
          </a:p>
          <a:p>
            <a:r>
              <a:rPr lang="en-US" altLang="zh-CN" dirty="0"/>
              <a:t>Neural Methods</a:t>
            </a:r>
          </a:p>
          <a:p>
            <a:r>
              <a:rPr lang="en-US" altLang="zh-CN" dirty="0"/>
              <a:t>BERT-based Methods</a:t>
            </a:r>
          </a:p>
          <a:p>
            <a:r>
              <a:rPr lang="en-US" altLang="zh-CN" dirty="0"/>
              <a:t>Summary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13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618FA-185A-445A-8B23-B3AFB150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AutoEncoding</a:t>
            </a:r>
            <a:r>
              <a:rPr lang="en-US" altLang="zh-CN" sz="3600" dirty="0"/>
              <a:t> Variational Inference for Topic Models</a:t>
            </a:r>
            <a:endParaRPr lang="zh-CN" alt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97B414-B89F-4948-AFCC-EC95E01DB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Logistic Normal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 can be analytically computed to approximate Dirichlet prior. All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elements of a random drawn from this distribution sum up to 1.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zh-CN" dirty="0"/>
                  <a:t>Use </a:t>
                </a:r>
                <a:r>
                  <a:rPr lang="en-US" altLang="zh-CN" b="1" dirty="0"/>
                  <a:t>inference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to mimic this.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parameters, denoted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 </a:t>
                </a:r>
                <a:r>
                  <a:rPr lang="en-US" altLang="zh-CN" dirty="0"/>
                  <a:t>same as LDA.</a:t>
                </a:r>
              </a:p>
              <a:p>
                <a:r>
                  <a:rPr lang="en-US" altLang="zh-CN" dirty="0"/>
                  <a:t>Extension: replace mixture of multinomials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with </a:t>
                </a:r>
                <a:r>
                  <a:rPr lang="en-US" altLang="zh-CN" i="1" dirty="0"/>
                  <a:t>weighted product of experts </a:t>
                </a:r>
                <a:r>
                  <a:rPr lang="en-US" altLang="zh-CN" dirty="0"/>
                  <a:t>to enlarge the expressiveness of the model</a:t>
                </a:r>
                <a:r>
                  <a:rPr lang="en-US" altLang="zh-CN" i="1" dirty="0"/>
                  <a:t>.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97B414-B89F-4948-AFCC-EC95E01DB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2"/>
                <a:stretch>
                  <a:fillRect l="-1043" t="-2130" b="-1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78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F4DC-1A64-4E30-8463-2A999A24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0903"/>
            <a:ext cx="10515600" cy="5516060"/>
          </a:xfrm>
        </p:spPr>
        <p:txBody>
          <a:bodyPr/>
          <a:lstStyle/>
          <a:p>
            <a:r>
              <a:rPr lang="en-US" dirty="0"/>
              <a:t>20NewsG</a:t>
            </a:r>
            <a:r>
              <a:rPr lang="en-US" altLang="zh-CN" dirty="0"/>
              <a:t>roup</a:t>
            </a:r>
          </a:p>
          <a:p>
            <a:pPr lvl="1"/>
            <a:r>
              <a:rPr lang="en-US" altLang="zh-CN" dirty="0" err="1"/>
              <a:t>ProdLDA</a:t>
            </a:r>
            <a:r>
              <a:rPr lang="en-US" altLang="zh-CN" dirty="0"/>
              <a:t>: product of experts;</a:t>
            </a:r>
          </a:p>
          <a:p>
            <a:pPr lvl="1"/>
            <a:r>
              <a:rPr lang="en-US" altLang="zh-CN" dirty="0"/>
              <a:t>LDAVAE: logistic normal as prior;</a:t>
            </a:r>
          </a:p>
          <a:p>
            <a:pPr lvl="1"/>
            <a:r>
              <a:rPr lang="en-US" altLang="zh-CN" dirty="0"/>
              <a:t>LDADMFVI: mean field inference LDA;</a:t>
            </a:r>
          </a:p>
          <a:p>
            <a:r>
              <a:rPr lang="en-US" altLang="zh-CN" dirty="0"/>
              <a:t>Topic Coherence:</a:t>
            </a:r>
            <a:r>
              <a:rPr lang="zh-CN" altLang="en-US" dirty="0"/>
              <a:t> </a:t>
            </a:r>
            <a:r>
              <a:rPr lang="en-US" altLang="zh-CN" dirty="0"/>
              <a:t>Normalized</a:t>
            </a:r>
            <a:r>
              <a:rPr lang="zh-CN" altLang="en-US" dirty="0"/>
              <a:t> </a:t>
            </a:r>
            <a:r>
              <a:rPr lang="en-US" altLang="zh-CN" dirty="0"/>
              <a:t>Pointwise</a:t>
            </a:r>
            <a:r>
              <a:rPr lang="zh-CN" altLang="en-US" dirty="0"/>
              <a:t> </a:t>
            </a:r>
            <a:r>
              <a:rPr lang="en-US" altLang="zh-CN" dirty="0"/>
              <a:t>Mutual Information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058C-8F9E-4F92-9FD7-919795A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2935678"/>
            <a:ext cx="7695238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26590-2FCA-47FA-B3A6-174A18C1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86" y="4821876"/>
            <a:ext cx="7171428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C4496-1919-4B35-B54D-41D5A1B5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103"/>
            <a:ext cx="10515600" cy="7378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ACL 2020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E739-28D0-416A-93B2-275AA59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1895666"/>
            <a:ext cx="9019048" cy="3066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38648-E46E-4610-889B-6C988A07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28383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8DF95-DD15-4B31-91F8-B3F2F0B2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9" y="395106"/>
            <a:ext cx="10771682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736233-D049-447C-8D0C-E97CE14DA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encoder network.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generator network.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distribution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generate word distribution by the generator network,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whose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input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736233-D049-447C-8D0C-E97CE14DA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93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AFA7B8B-5709-46BA-942B-3D409055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22" y="230213"/>
            <a:ext cx="10814154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B0E2EA9F-3FBB-42F7-A314-5BE97D85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99" y="1443651"/>
            <a:ext cx="9311001" cy="52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6D344-B9D1-48BA-A3E0-75EFCD2F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0" y="1360904"/>
            <a:ext cx="5927002" cy="2573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6F409-270A-4F52-8227-A60064E5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85" y="1555775"/>
            <a:ext cx="4339501" cy="1959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ACB4B-0D9F-4A0B-B008-B831AFBA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201" y="2752843"/>
            <a:ext cx="1756716" cy="76234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BC0AB1F-D274-450B-B04C-5CB10D08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22" y="230213"/>
            <a:ext cx="10814154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1C6690-FF5C-4D7C-96C2-91A1E1E5C8FF}"/>
                  </a:ext>
                </a:extLst>
              </p:cNvPr>
              <p:cNvSpPr txBox="1"/>
              <p:nvPr/>
            </p:nvSpPr>
            <p:spPr>
              <a:xfrm>
                <a:off x="768600" y="4062334"/>
                <a:ext cx="10624104" cy="276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Adversarial training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discriminator every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encoder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400" dirty="0"/>
                  <a:t>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generator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400" dirty="0"/>
                  <a:t>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Integrate word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Each topic is a multivariate Gaussian distribution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The words are sampled from this distribution.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1C6690-FF5C-4D7C-96C2-91A1E1E5C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0" y="4062334"/>
                <a:ext cx="10624104" cy="2763321"/>
              </a:xfrm>
              <a:prstGeom prst="rect">
                <a:avLst/>
              </a:prstGeom>
              <a:blipFill>
                <a:blip r:embed="rId5"/>
                <a:stretch>
                  <a:fillRect l="-746" t="-1542" b="-4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2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BABF-00BF-4DD8-B40D-B65DB0EC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0" y="429000"/>
            <a:ext cx="6780952" cy="6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8828-1C16-4421-9D98-5325D39C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15" y="234382"/>
            <a:ext cx="3638095" cy="63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D43C0-01F2-4256-B5E7-134BAA1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12" y="6438524"/>
            <a:ext cx="6523809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323-D2BD-4F40-95AB-8B82E8CD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word embedding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BE9A5-2D5F-4646-B6E4-E7927F1F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08" y="2279433"/>
            <a:ext cx="8617784" cy="243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B061D-3595-4C0F-A983-56BC7B392665}"/>
              </a:ext>
            </a:extLst>
          </p:cNvPr>
          <p:cNvSpPr txBox="1"/>
          <p:nvPr/>
        </p:nvSpPr>
        <p:spPr>
          <a:xfrm>
            <a:off x="5216769" y="5122013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ED304-4896-4F1E-81E4-7F85AFD8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Modeling in Embedding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CB140-592D-4B77-9863-7FF90502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Given word embedding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/>
                  <a:t>, represent each topic as a point in the same latent space: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endParaRPr lang="en-US" altLang="zh-CN" b="0" dirty="0"/>
              </a:p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 Use inference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 mimic this distribution.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weighted average of similarities between topic and word embeddings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from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word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1~3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times.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CB140-592D-4B77-9863-7FF90502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2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62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AB2871-14AC-4BA2-B0DC-9422517E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65" y="2024223"/>
            <a:ext cx="4161435" cy="4267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1" y="1551482"/>
                <a:ext cx="10515600" cy="4643523"/>
              </a:xfrm>
            </p:spPr>
            <p:txBody>
              <a:bodyPr/>
              <a:lstStyle/>
              <a:p>
                <a:r>
                  <a:rPr lang="en-US" dirty="0"/>
                  <a:t>The likelihood of the corpus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0" dirty="0"/>
                  <a:t>    </a:t>
                </a:r>
                <a:endParaRPr lang="en-US" sz="3200" b="1" dirty="0"/>
              </a:p>
              <a:p>
                <a:r>
                  <a:rPr lang="en-US" dirty="0"/>
                  <a:t>Use inference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Maximize the ELBO: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ELBO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br>
                  <a:rPr lang="en-US" altLang="zh-CN" i="1" dirty="0">
                    <a:latin typeface="Cambria Math" panose="02040503050406030204" pitchFamily="18" charset="0"/>
                  </a:rPr>
                </a:br>
                <a:r>
                  <a:rPr lang="en-US" altLang="zh-CN" i="1" dirty="0">
                    <a:latin typeface="Cambria Math" panose="02040503050406030204" pitchFamily="18" charset="0"/>
                  </a:rPr>
                  <a:t>		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1" y="1551482"/>
                <a:ext cx="10515600" cy="4643523"/>
              </a:xfrm>
              <a:blipFill>
                <a:blip r:embed="rId3"/>
                <a:stretch>
                  <a:fillRect l="-1043" t="-2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6213F1D5-4BC6-4396-B4EF-ED2FEA6A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Topic Modeling in Embedding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70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1842-AF5D-4F48-942B-A99D8FEE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What is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Automatically discover topics </a:t>
                </a:r>
                <a:r>
                  <a:rPr lang="en-US" altLang="zh-CN" i="1" dirty="0"/>
                  <a:t>(unobserved) </a:t>
                </a:r>
                <a:r>
                  <a:rPr lang="en-US" altLang="zh-CN" dirty="0"/>
                  <a:t>from text corpus </a:t>
                </a:r>
                <a:r>
                  <a:rPr lang="en-US" altLang="zh-CN" i="1" dirty="0"/>
                  <a:t>(observed).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b="1" dirty="0"/>
                  <a:t>Why do we need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It facilitates many </a:t>
                </a:r>
                <a:r>
                  <a:rPr lang="en-US" altLang="zh-CN" dirty="0" err="1"/>
                  <a:t>nlp</a:t>
                </a:r>
                <a:r>
                  <a:rPr lang="en-US" altLang="zh-CN" dirty="0"/>
                  <a:t> applications including document analysis, text summarization and ad-hoc information retrieval.</a:t>
                </a:r>
              </a:p>
              <a:p>
                <a:r>
                  <a:rPr lang="en-US" altLang="zh-CN" b="1" dirty="0"/>
                  <a:t>Notations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documents in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they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unique words in total, forming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(pre-defined) topics hidden. We denote a single document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a single word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and a single topic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each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words,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all the words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  <a:blipFill>
                <a:blip r:embed="rId3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19281-A51C-41D6-80D2-E2A84C92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129000"/>
            <a:ext cx="6876190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FDBE-6C57-4C31-A088-7B29361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5"/>
            <a:ext cx="7733333" cy="6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84B1F-76E6-4246-8E0F-8BF5090EAE74}"/>
              </a:ext>
            </a:extLst>
          </p:cNvPr>
          <p:cNvSpPr txBox="1"/>
          <p:nvPr/>
        </p:nvSpPr>
        <p:spPr>
          <a:xfrm>
            <a:off x="7811814" y="267095"/>
            <a:ext cx="43801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Prediction Power in a Document Completion Task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Divide each test document into two sets of words;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The first half is fed to the encoder for a topic proportion;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Use this topic proportion to generate the second set of words and compute likelihood.</a:t>
            </a:r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762-B3A4-4C1D-8F18-A702324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31" y="567687"/>
            <a:ext cx="3780952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90E-FB04-4F73-B38D-9A679841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21F-BD82-4288-B1D3-354E591D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Enjoy the merits of pretrained language models</a:t>
            </a:r>
          </a:p>
          <a:p>
            <a:r>
              <a:rPr lang="en-US" dirty="0"/>
              <a:t>Use contextualized embeddings to overcome bag-of-words.</a:t>
            </a:r>
          </a:p>
        </p:txBody>
      </p:sp>
    </p:spTree>
    <p:extLst>
      <p:ext uri="{BB962C8B-B14F-4D97-AF65-F5344CB8AC3E}">
        <p14:creationId xmlns:p14="http://schemas.microsoft.com/office/powerpoint/2010/main" val="303194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3FCFAC-C3EC-4DF9-9B88-FF8BE536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49" y="2013862"/>
            <a:ext cx="9285502" cy="2830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DBA9A6-460A-4B1F-862D-7D2EB10A6085}"/>
              </a:ext>
            </a:extLst>
          </p:cNvPr>
          <p:cNvSpPr txBox="1"/>
          <p:nvPr/>
        </p:nvSpPr>
        <p:spPr>
          <a:xfrm>
            <a:off x="4769370" y="5186597"/>
            <a:ext cx="265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ACL 2020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091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D8540AE-BEBC-4E75-A9EE-CF2192D65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96" y="2571814"/>
            <a:ext cx="3820986" cy="18342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633"/>
                <a:ext cx="10515600" cy="631136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Intuition</a:t>
                </a:r>
              </a:p>
              <a:p>
                <a:pPr lvl="1"/>
                <a:r>
                  <a:rPr lang="en-US" altLang="zh-CN" dirty="0"/>
                  <a:t>Directly cluster pretrained word embeddings by centroid-based clustering algorithm while incorporating corpus information.</a:t>
                </a:r>
              </a:p>
              <a:p>
                <a:r>
                  <a:rPr lang="en-US" altLang="zh-CN" dirty="0"/>
                  <a:t>Methodology 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Get word embedding by averaging all its </a:t>
                </a:r>
                <a:r>
                  <a:rPr lang="en-US" altLang="zh-CN" dirty="0" err="1"/>
                  <a:t>subword</a:t>
                </a:r>
                <a:r>
                  <a:rPr lang="en-US" altLang="zh-CN" dirty="0"/>
                  <a:t> embeddings and </a:t>
                </a:r>
                <a:r>
                  <a:rPr lang="en-US" altLang="zh-CN" b="1" dirty="0"/>
                  <a:t>weight</a:t>
                </a:r>
                <a:r>
                  <a:rPr lang="en-US" altLang="zh-CN" dirty="0"/>
                  <a:t> each word by: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sz="1000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Cluster by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/</a:t>
                </a:r>
                <a:r>
                  <a:rPr lang="en-US" altLang="zh-CN" dirty="0" err="1"/>
                  <a:t>Sperical-KMeans</a:t>
                </a:r>
                <a:r>
                  <a:rPr lang="en-US" altLang="zh-CN" dirty="0"/>
                  <a:t>/GMM.</a:t>
                </a:r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Extract top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words that are closest to the centroid as representatives.</a:t>
                </a:r>
              </a:p>
              <a:p>
                <a:pPr marL="914400" lvl="1" indent="-457200">
                  <a:buAutoNum type="arabicPeriod" startAt="2"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 err="1"/>
                  <a:t>Rerank</a:t>
                </a:r>
                <a:r>
                  <a:rPr lang="en-US" altLang="zh-CN" dirty="0"/>
                  <a:t> the words in each cluster by the word weight.</a:t>
                </a:r>
              </a:p>
              <a:p>
                <a:pPr marL="914400" lvl="1" indent="-457200">
                  <a:buAutoNum type="arabicPeriod" startAt="2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633"/>
                <a:ext cx="10515600" cy="6311367"/>
              </a:xfrm>
              <a:blipFill>
                <a:blip r:embed="rId3"/>
                <a:stretch>
                  <a:fillRect l="-1043" t="-1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FF385E-EA9A-44FA-9291-66313FB2E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60" y="5086691"/>
            <a:ext cx="4642879" cy="12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3657C-4B4C-4DAE-BEE2-E8994966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i="1" dirty="0"/>
              <a:t>20NewsGroup</a:t>
            </a:r>
            <a:r>
              <a:rPr lang="en-US" altLang="zh-CN" dirty="0"/>
              <a:t> and </a:t>
            </a:r>
            <a:r>
              <a:rPr lang="en-US" altLang="zh-CN" i="1" dirty="0"/>
              <a:t>Reuters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Split dataset into 60% training set and 40% test set. Training set is used to clustering and get top 10 words for each topic, while test set is used to evaluate the </a:t>
            </a:r>
            <a:r>
              <a:rPr lang="en-US" altLang="zh-CN" i="1" dirty="0"/>
              <a:t>Normalized Pointwise Mutual Information </a:t>
            </a:r>
            <a:r>
              <a:rPr lang="en-US" altLang="zh-CN" dirty="0"/>
              <a:t>as a measure of topic coherence.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B29D3-273F-42A6-BCAD-141CA9C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" y="2350374"/>
            <a:ext cx="11121916" cy="41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2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8752F2E-72D5-4C25-A825-B49E216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6" y="1911246"/>
            <a:ext cx="5448925" cy="4628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7DDF7-CCF3-4B37-9ECD-7DDA21D73C55}"/>
              </a:ext>
            </a:extLst>
          </p:cNvPr>
          <p:cNvSpPr txBox="1"/>
          <p:nvPr/>
        </p:nvSpPr>
        <p:spPr>
          <a:xfrm>
            <a:off x="346024" y="569625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Influence of infrequent terms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972BAA-F7DB-44D4-969C-2D4B88F25ABA}"/>
              </a:ext>
            </a:extLst>
          </p:cNvPr>
          <p:cNvSpPr txBox="1"/>
          <p:nvPr/>
        </p:nvSpPr>
        <p:spPr>
          <a:xfrm>
            <a:off x="6840512" y="569626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Complexity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/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t iterations, k clusters, n words and m-dimensional embedding: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𝑡𝑘𝑛𝑚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</a:t>
                </a:r>
                <a:r>
                  <a:rPr lang="en-US" altLang="zh-CN" sz="2400" dirty="0" err="1"/>
                  <a:t>KMeans</a:t>
                </a:r>
                <a:endParaRPr lang="en-US" altLang="zh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𝑡𝑘𝑛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GMM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LDA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all word count.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LDA takes 1 minute to run, whilst KM takes 10 seconds on CPU and 3-4 seconds on GPU.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blipFill>
                <a:blip r:embed="rId3"/>
                <a:stretch>
                  <a:fillRect l="-1379" t="-1429" r="-424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7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5B27-94CC-49D9-A5FF-3183919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dirty="0"/>
                  <a:t>Cluster document embedding produced by sentence-BERT.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/>
                  <a:t>Extract words with top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highest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in each cluster center as the representatives.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28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E9549-3BC3-4CBF-82EA-1849A51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1762"/>
            <a:ext cx="10515600" cy="5631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WWW 2022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25691-9E27-46F6-8F5B-86B43F4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5" y="2070968"/>
            <a:ext cx="10317110" cy="21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7FB0-492F-42FB-B988-8662AED2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Unsuitability of PLM Embedding Space for Clustering</a:t>
                </a:r>
              </a:p>
              <a:p>
                <a:pPr lvl="1"/>
                <a:r>
                  <a:rPr lang="en-US" altLang="zh-CN" dirty="0"/>
                  <a:t>The embedding spaces of BERT do not exhibit clearly separated clusters and applying clustering algorithms like </a:t>
                </a:r>
                <a:r>
                  <a:rPr lang="zh-CN" altLang="en-US" dirty="0"/>
                  <a:t>𝐾</a:t>
                </a:r>
                <a:r>
                  <a:rPr lang="en-US" altLang="zh-CN" dirty="0"/>
                  <a:t>-means to these spaces leads to low-quality and unstable clusters.</a:t>
                </a:r>
              </a:p>
              <a:p>
                <a:pPr lvl="1"/>
                <a:r>
                  <a:rPr lang="en-US" altLang="zh-CN" dirty="0"/>
                  <a:t>This is because Masked Language Modeling objective assumes the learned contextualized embeddings are generated from a Gaussian Mixture Model (GMM)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mixture components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vocabulary size of BERT. </a:t>
                </a:r>
              </a:p>
              <a:p>
                <a:pPr lvl="1"/>
                <a:r>
                  <a:rPr lang="en-US" altLang="zh-CN" dirty="0"/>
                  <a:t>Randomly sample 3000 word embeddings </a:t>
                </a:r>
                <a:br>
                  <a:rPr lang="en-US" altLang="zh-CN" dirty="0"/>
                </a:br>
                <a:r>
                  <a:rPr lang="en-US" altLang="zh-CN" dirty="0"/>
                  <a:t>and visualize by t-SNE: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4370B-15D1-4912-B866-746A491A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38" y="4475385"/>
            <a:ext cx="3257862" cy="23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29A-233C-4FCE-8EEA-A94B98A3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82B1-FCD8-4ACF-A48A-C74D6A15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20Newsgroups</a:t>
            </a:r>
          </a:p>
          <a:p>
            <a:pPr lvl="1"/>
            <a:r>
              <a:rPr lang="en-US" dirty="0"/>
              <a:t>A collection of approximately 20,000 </a:t>
            </a:r>
            <a:r>
              <a:rPr lang="en-US" b="1" dirty="0"/>
              <a:t>annotated</a:t>
            </a:r>
            <a:r>
              <a:rPr lang="en-US" dirty="0"/>
              <a:t> articles, partitioned evenly across 20 different </a:t>
            </a:r>
            <a:r>
              <a:rPr lang="en-US" altLang="zh-CN" dirty="0"/>
              <a:t>topics</a:t>
            </a:r>
            <a:r>
              <a:rPr lang="en-US" dirty="0"/>
              <a:t>.</a:t>
            </a:r>
          </a:p>
          <a:p>
            <a:r>
              <a:rPr lang="en-US" i="1" dirty="0"/>
              <a:t>NYTimes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collection of 180000 news articles published between 1987 and 2007.</a:t>
            </a:r>
          </a:p>
          <a:p>
            <a:r>
              <a:rPr lang="en-US" dirty="0"/>
              <a:t>Different papers use different preprocessing methods to filter out some documents or words, resulting in different document/word number in total. </a:t>
            </a:r>
          </a:p>
        </p:txBody>
      </p:sp>
    </p:spTree>
    <p:extLst>
      <p:ext uri="{BB962C8B-B14F-4D97-AF65-F5344CB8AC3E}">
        <p14:creationId xmlns:p14="http://schemas.microsoft.com/office/powerpoint/2010/main" val="371790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7AC97F-402E-41AD-8845-222D685C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0AB1-844A-44A8-9906-6A5BB395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Curse of Dimensionality</a:t>
            </a:r>
            <a:endParaRPr lang="en-US" altLang="zh-CN" dirty="0"/>
          </a:p>
          <a:p>
            <a:pPr lvl="1"/>
            <a:r>
              <a:rPr lang="en-US" altLang="zh-CN" dirty="0"/>
              <a:t>The Euclidean distance is no longer reliable in a high-dimensional space, causing Euclidean distance based clustering algorithms ineffective.</a:t>
            </a:r>
          </a:p>
          <a:p>
            <a:r>
              <a:rPr lang="en-US" altLang="zh-CN" b="1" dirty="0"/>
              <a:t>Lack of Good Document Representations from BERT</a:t>
            </a:r>
          </a:p>
          <a:p>
            <a:pPr lvl="1"/>
            <a:r>
              <a:rPr lang="en-US" altLang="zh-CN" dirty="0"/>
              <a:t>BERT document embedding obtained from [CLS] is bad as stated in Sentence-BERT.</a:t>
            </a:r>
          </a:p>
          <a:p>
            <a:pPr lvl="1"/>
            <a:r>
              <a:rPr lang="en-US" altLang="zh-CN" dirty="0"/>
              <a:t>Using Sentence-BERT for topic modeling raises two issues: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When the corpus significantly diverges with the training set of Sentence-BERT, retraining is needed. However, training Sentence-BERT requires manual labels in </a:t>
            </a:r>
            <a:r>
              <a:rPr lang="en-US" altLang="zh-CN" i="1" dirty="0"/>
              <a:t>Natural Language Inference</a:t>
            </a:r>
            <a:r>
              <a:rPr lang="en-US" altLang="zh-CN" dirty="0"/>
              <a:t> task, which contradicts with the unsupervised nature of topic modeling.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The sentence embedding lies in a different latent space against word embeddings, thereby cannot be used to model document-topic distribution.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2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9467C9-3173-4294-8DA9-9AEAE5E1D8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014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no prior knowledge.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measured by similarity between document and topic vector in latent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measured by similarity between word and topic vector in latent space.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latent word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vMF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Map the latent word back to the original word embedding space using a deep neural network: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DNN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9467C9-3173-4294-8DA9-9AEAE5E1D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0146"/>
              </a:xfrm>
              <a:blipFill>
                <a:blip r:embed="rId2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88EAB171-EC09-432B-9AC6-CEDC155C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26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2B7CC-FA66-486B-ABB1-6674B5C0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8355"/>
            <a:ext cx="12192000" cy="559929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A62544-2068-444A-86CC-0600037D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32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50F2-5578-4F57-93EC-05076D9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500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Learning Document Embedding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Attentively pool word embeddings into the document embedding. Keep the word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fixed.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Spherical Topic Space</a:t>
                </a:r>
              </a:p>
              <a:p>
                <a:pPr lvl="1"/>
                <a:r>
                  <a:rPr lang="en-US" altLang="zh-CN" dirty="0"/>
                  <a:t>Project the original embedding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spherical latent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by a MLP.</a:t>
                </a:r>
              </a:p>
              <a:p>
                <a:pPr lvl="1"/>
                <a:r>
                  <a:rPr lang="en-US" altLang="zh-CN" dirty="0"/>
                  <a:t>The variables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follow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mixture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-variate von Mises-Fisher distribution, where the topic vector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mean of one component,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is hyper parameter.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500"/>
                <a:ext cx="10515600" cy="5032375"/>
              </a:xfrm>
              <a:blipFill>
                <a:blip r:embed="rId2"/>
                <a:stretch>
                  <a:fillRect l="-1043" t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872A5E-D1D8-4279-B5E2-13189DE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87" y="2727249"/>
            <a:ext cx="5300248" cy="909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A1C00-98F6-4722-9000-CF3C10CC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85" y="2727249"/>
            <a:ext cx="2443819" cy="9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63AD0C-BD81-4C88-8705-3DD0ED37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026" y="4893395"/>
            <a:ext cx="4566808" cy="9119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972" y="1424067"/>
                <a:ext cx="10964056" cy="54339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Cluster in Spherical Space: </a:t>
                </a:r>
                <a:r>
                  <a:rPr lang="en-US" altLang="zh-CN" dirty="0"/>
                  <a:t>Jointly learn the topic latent space and the assignment of topics.</a:t>
                </a:r>
                <a:r>
                  <a:rPr lang="en-US" altLang="zh-CN" b="1" dirty="0"/>
                  <a:t> 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topic assignment for each word;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target topic assignment for each word, just like the average of cluster nodes in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towards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by minimizing cross-entropy: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encourages </a:t>
                </a:r>
                <a:r>
                  <a:rPr lang="en-US" altLang="zh-CN" i="1" dirty="0"/>
                  <a:t>distinctive topic assignment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 and </a:t>
                </a:r>
                <a:r>
                  <a:rPr lang="en-US" altLang="zh-CN" i="1" dirty="0"/>
                  <a:t>balanced clustering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. </a:t>
                </a:r>
                <a:r>
                  <a:rPr lang="en-US" altLang="zh-CN" dirty="0"/>
                  <a:t>[ICML 2016: Unsupervised Deep Embedding for Clustering Analysis]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972" y="1424067"/>
                <a:ext cx="10964056" cy="5433934"/>
              </a:xfrm>
              <a:blipFill>
                <a:blip r:embed="rId3"/>
                <a:stretch>
                  <a:fillRect l="-1001" t="-2132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22A3448-7923-431F-9AA1-DDC975F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E59E2-18E3-4252-B119-683679FB82DE}"/>
              </a:ext>
            </a:extLst>
          </p:cNvPr>
          <p:cNvGrpSpPr/>
          <p:nvPr/>
        </p:nvGrpSpPr>
        <p:grpSpPr>
          <a:xfrm>
            <a:off x="1076656" y="2264089"/>
            <a:ext cx="10038687" cy="1027952"/>
            <a:chOff x="1408390" y="2277379"/>
            <a:chExt cx="10038687" cy="1027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E643D8-C0A2-46BD-B723-30373155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390" y="2277379"/>
              <a:ext cx="4374113" cy="1027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4398D6-C515-4BCA-B423-E82BA3B0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2989" y="2277379"/>
              <a:ext cx="5544088" cy="102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91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7C68-124B-48E6-957F-F64B6417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Reconstruct document by aggregating its topics</a:t>
            </a:r>
          </a:p>
          <a:p>
            <a:pPr lvl="1"/>
            <a:r>
              <a:rPr lang="en-US" altLang="zh-CN" dirty="0"/>
              <a:t>Ensure the learned latent topics are meaningful summaries of the documents.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Preserve PLM embeddings</a:t>
            </a:r>
          </a:p>
          <a:p>
            <a:pPr lvl="1"/>
            <a:r>
              <a:rPr lang="en-US" altLang="zh-CN" dirty="0"/>
              <a:t>Ensure the latent space preserves the important semantic information of the original embedding space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80BEF5-07E6-40A7-B93D-0EE5B5E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CDC61-916E-4ED2-862A-9A74EEDE5974}"/>
              </a:ext>
            </a:extLst>
          </p:cNvPr>
          <p:cNvGrpSpPr/>
          <p:nvPr/>
        </p:nvGrpSpPr>
        <p:grpSpPr>
          <a:xfrm>
            <a:off x="142332" y="3116091"/>
            <a:ext cx="11907333" cy="1015276"/>
            <a:chOff x="244710" y="2263515"/>
            <a:chExt cx="11907333" cy="1015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BB6B01-9B78-42CE-A1A9-017FE6B5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502" y="2442902"/>
              <a:ext cx="3936768" cy="83588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C7A2BE-D39C-4474-A1DE-A5D97F82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10" y="2263515"/>
              <a:ext cx="4417056" cy="9552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054D83-D1D9-473B-8289-D38E54D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007" y="2502957"/>
              <a:ext cx="3172036" cy="71578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A0CBAE8-70E4-41AE-A70C-DF6C94F0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11" y="5812769"/>
            <a:ext cx="3702777" cy="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C44D0E-60BA-4F17-8F72-1F1EED9C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68" y="753373"/>
            <a:ext cx="6510728" cy="6104627"/>
          </a:xfr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3CEF052-01EE-4985-A955-092C950E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89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63C2E-4174-4CA3-A56E-C76A406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45E79-0897-427C-922E-2E03B649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7739"/>
          </a:xfrm>
        </p:spPr>
        <p:txBody>
          <a:bodyPr/>
          <a:lstStyle/>
          <a:p>
            <a:r>
              <a:rPr lang="en-US" altLang="zh-CN" b="1" dirty="0"/>
              <a:t>Datasets</a:t>
            </a:r>
          </a:p>
          <a:p>
            <a:pPr lvl="1"/>
            <a:r>
              <a:rPr lang="en-US" altLang="zh-CN" dirty="0"/>
              <a:t>NYT; Yelp.</a:t>
            </a:r>
          </a:p>
          <a:p>
            <a:r>
              <a:rPr lang="en-US" altLang="zh-CN" b="1" dirty="0"/>
              <a:t>Metrics</a:t>
            </a:r>
          </a:p>
          <a:p>
            <a:pPr lvl="1"/>
            <a:r>
              <a:rPr lang="en-US" altLang="zh-CN" b="1" dirty="0"/>
              <a:t>Topic Coherence</a:t>
            </a:r>
          </a:p>
          <a:p>
            <a:pPr lvl="2"/>
            <a:r>
              <a:rPr lang="en-US" altLang="zh-CN" dirty="0" err="1"/>
              <a:t>Umass</a:t>
            </a:r>
            <a:r>
              <a:rPr lang="en-US" altLang="zh-CN" dirty="0"/>
              <a:t>, UCI</a:t>
            </a:r>
          </a:p>
          <a:p>
            <a:pPr lvl="2"/>
            <a:r>
              <a:rPr lang="en-US" altLang="zh-CN" i="1" dirty="0"/>
              <a:t>Intrusion: </a:t>
            </a:r>
            <a:r>
              <a:rPr lang="en-US" altLang="zh-CN" dirty="0"/>
              <a:t>Given the top words in a topic, we randomly inject one word from another topic then employ a human evaluator to identify this outlier. The precision is used.</a:t>
            </a:r>
            <a:endParaRPr lang="en-US" altLang="zh-CN" i="1" dirty="0"/>
          </a:p>
          <a:p>
            <a:pPr lvl="1"/>
            <a:r>
              <a:rPr lang="en-US" altLang="zh-CN" b="1" dirty="0"/>
              <a:t>Topic Diversity</a:t>
            </a:r>
            <a:endParaRPr lang="en-US" altLang="zh-CN" dirty="0"/>
          </a:p>
          <a:p>
            <a:pPr lvl="2"/>
            <a:r>
              <a:rPr lang="en-US" altLang="zh-CN" dirty="0"/>
              <a:t>The percentage of unique words in one topic.</a:t>
            </a:r>
          </a:p>
          <a:p>
            <a:pPr lvl="1"/>
            <a:r>
              <a:rPr lang="en-US" altLang="zh-CN" b="1" dirty="0"/>
              <a:t>Document Clustering Task</a:t>
            </a:r>
            <a:endParaRPr lang="en-US" altLang="zh-CN" dirty="0"/>
          </a:p>
          <a:p>
            <a:pPr lvl="2"/>
            <a:r>
              <a:rPr lang="en-US" altLang="zh-CN" dirty="0"/>
              <a:t>Normalized Mutual Information between clusters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9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DB48E-0969-4C1F-9C84-C57D78D9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D4AE-B7D5-42F4-B378-125B664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1809502"/>
            <a:ext cx="6233395" cy="39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96480-2061-40D9-AB8C-88EEB2DE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7" y="1782906"/>
            <a:ext cx="559273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9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94EF-7F74-4E76-BD4A-507F6EE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1F2C8-980E-4D3C-82FD-4E420081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6" y="2390451"/>
            <a:ext cx="11446628" cy="2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6BE5-1C65-454C-9F4B-C91174A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Perplexity: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Topic Coherence: </a:t>
                </a:r>
              </a:p>
              <a:p>
                <a:pPr lvl="1"/>
                <a:r>
                  <a:rPr lang="en-US" altLang="zh-CN" dirty="0"/>
                  <a:t>Given the most likely word list of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denotes the number of documents containing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measures co-occurrence frequency of two terms in a sliding window: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  <a:blipFill>
                <a:blip r:embed="rId2"/>
                <a:stretch>
                  <a:fillRect l="-961" t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39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232A-267C-41F4-BA70-75E0113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Lacks unified metrics/tasks to evaluate the model.</a:t>
                </a:r>
              </a:p>
              <a:p>
                <a:r>
                  <a:rPr lang="en-US" altLang="zh-CN" dirty="0"/>
                  <a:t>The dataset is small.</a:t>
                </a:r>
              </a:p>
              <a:p>
                <a:r>
                  <a:rPr lang="en-US" altLang="zh-CN" dirty="0"/>
                  <a:t>Neural methods is generally better than traditional methods when incorporating word embeddings.</a:t>
                </a:r>
              </a:p>
              <a:p>
                <a:r>
                  <a:rPr lang="en-US" altLang="zh-CN" dirty="0"/>
                  <a:t>Methodology</a:t>
                </a:r>
              </a:p>
              <a:p>
                <a:pPr lvl="1"/>
                <a:r>
                  <a:rPr lang="en-US" altLang="zh-CN" dirty="0"/>
                  <a:t>How to jointly project contextualized word embeddings and document embeddings</a:t>
                </a:r>
              </a:p>
              <a:p>
                <a:pPr lvl="1"/>
                <a:r>
                  <a:rPr lang="en-US" altLang="zh-CN" dirty="0"/>
                  <a:t>How to design proper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latent space</a:t>
                </a:r>
              </a:p>
              <a:p>
                <a:pPr lvl="1"/>
                <a:r>
                  <a:rPr lang="en-US" altLang="zh-CN" dirty="0"/>
                  <a:t>How to overcome bag-of-words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6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4152-9E35-4DA7-AC4E-7AC349F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3E192-DE04-4A07-8AB0-7E425B51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Topic Coherence</a:t>
            </a:r>
          </a:p>
          <a:p>
            <a:pPr lvl="1"/>
            <a:r>
              <a:rPr lang="en-US" altLang="zh-CN" dirty="0"/>
              <a:t>Normalized Pointwise Mutual Information (Normalized UCI)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46EE8-5A1D-4FF8-90DA-ED7536EF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46" y="2676786"/>
            <a:ext cx="9706108" cy="32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8E91-B3C2-4CFD-9757-0B78DA92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Document Clustering Task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indicator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enumerates all possible mapping between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map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ind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map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Normalized mutual information between clusters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17" y="696534"/>
                <a:ext cx="10951565" cy="57342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W</a:t>
                </a:r>
                <a:r>
                  <a:rPr lang="en-US" dirty="0"/>
                  <a:t>e can only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the corpus. </a:t>
                </a:r>
              </a:p>
              <a:p>
                <a:r>
                  <a:rPr lang="en-US" dirty="0"/>
                  <a:t>Most topic models assume a generation process for each document in the corpus. This process involves a latent variable: </a:t>
                </a:r>
                <a:r>
                  <a:rPr lang="en-US" b="1" dirty="0"/>
                  <a:t>topic. </a:t>
                </a:r>
              </a:p>
              <a:p>
                <a:r>
                  <a:rPr lang="en-US" dirty="0"/>
                  <a:t>Topic models are probabilistic models that try to find a set of parameters that are the most likely to generate the corpus under their generation assumption.</a:t>
                </a:r>
              </a:p>
              <a:p>
                <a:r>
                  <a:rPr lang="en-US" dirty="0"/>
                  <a:t>In the most common case, the models try to use these three distributions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prior knowledge of topic proportion </a:t>
                </a:r>
                <a:r>
                  <a:rPr lang="en-US" altLang="zh-CN" dirty="0"/>
                  <a:t>distribution (distribution of topic distribution)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given a document, the distribution of topics in it.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: given a topic, the distribution of words that represents it.</a:t>
                </a:r>
              </a:p>
              <a:p>
                <a:r>
                  <a:rPr lang="en-US" dirty="0"/>
                  <a:t>Bag-of-words assumption</a:t>
                </a:r>
              </a:p>
              <a:p>
                <a:pPr lvl="1"/>
                <a:r>
                  <a:rPr lang="en-US" dirty="0"/>
                  <a:t>Because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word only conditions on the topic, </a:t>
                </a:r>
                <a:r>
                  <a:rPr lang="en-US" b="1" dirty="0"/>
                  <a:t>no context information is modeled.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17" y="696534"/>
                <a:ext cx="10951565" cy="5734245"/>
              </a:xfrm>
              <a:blipFill>
                <a:blip r:embed="rId2"/>
                <a:stretch>
                  <a:fillRect l="-1002" t="-2444" r="-278" b="-1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4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890-0CB2-4F59-B853-24507CE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D43-917D-41DC-8824-89D0E8D6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Resort to analytic solutions;</a:t>
            </a:r>
          </a:p>
          <a:p>
            <a:r>
              <a:rPr lang="en-US" dirty="0"/>
              <a:t>Difficult math;</a:t>
            </a:r>
          </a:p>
        </p:txBody>
      </p:sp>
    </p:spTree>
    <p:extLst>
      <p:ext uri="{BB962C8B-B14F-4D97-AF65-F5344CB8AC3E}">
        <p14:creationId xmlns:p14="http://schemas.microsoft.com/office/powerpoint/2010/main" val="25651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2520</Words>
  <Application>Microsoft Office PowerPoint</Application>
  <PresentationFormat>宽屏</PresentationFormat>
  <Paragraphs>305</Paragraphs>
  <Slides>50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Office 主题​​</vt:lpstr>
      <vt:lpstr>Topic Modeling</vt:lpstr>
      <vt:lpstr>Outline</vt:lpstr>
      <vt:lpstr>Overview</vt:lpstr>
      <vt:lpstr>Datasets</vt:lpstr>
      <vt:lpstr>Metrics</vt:lpstr>
      <vt:lpstr>Metrics</vt:lpstr>
      <vt:lpstr>Metrics</vt:lpstr>
      <vt:lpstr>PowerPoint 演示文稿</vt:lpstr>
      <vt:lpstr>Traditional Methods</vt:lpstr>
      <vt:lpstr>Latent Semantic Analysis</vt:lpstr>
      <vt:lpstr>PLSA</vt:lpstr>
      <vt:lpstr>PLSA</vt:lpstr>
      <vt:lpstr>Latent Dirichlet Allocation</vt:lpstr>
      <vt:lpstr>Latent Dirichlet Allocation</vt:lpstr>
      <vt:lpstr>Latent Dirichlet Allocation</vt:lpstr>
      <vt:lpstr>Neural Methods</vt:lpstr>
      <vt:lpstr>Variational Inference</vt:lpstr>
      <vt:lpstr>PowerPoint 演示文稿</vt:lpstr>
      <vt:lpstr>PowerPoint 演示文稿</vt:lpstr>
      <vt:lpstr>AutoEncoding Variational Inference for Topic Models</vt:lpstr>
      <vt:lpstr>PowerPoint 演示文稿</vt:lpstr>
      <vt:lpstr>GAN</vt:lpstr>
      <vt:lpstr>Neural Topic Modeling with Bidirectional Adverserial Training</vt:lpstr>
      <vt:lpstr>Neural Topic Modeling with Bidirectional Adverserial Training</vt:lpstr>
      <vt:lpstr>Neural Topic Modeling with Bidirectional Adverserial Training</vt:lpstr>
      <vt:lpstr>PowerPoint 演示文稿</vt:lpstr>
      <vt:lpstr>Combine word embedding</vt:lpstr>
      <vt:lpstr>Topic Modeling in Embedding Space</vt:lpstr>
      <vt:lpstr>Topic Modeling in Embedding Space</vt:lpstr>
      <vt:lpstr>PowerPoint 演示文稿</vt:lpstr>
      <vt:lpstr>PowerPoint 演示文稿</vt:lpstr>
      <vt:lpstr>BERT-based methods</vt:lpstr>
      <vt:lpstr>PowerPoint 演示文稿</vt:lpstr>
      <vt:lpstr>PowerPoint 演示文稿</vt:lpstr>
      <vt:lpstr>PowerPoint 演示文稿</vt:lpstr>
      <vt:lpstr>PowerPoint 演示文稿</vt:lpstr>
      <vt:lpstr>BERTopic</vt:lpstr>
      <vt:lpstr>PowerPoint 演示文稿</vt:lpstr>
      <vt:lpstr>Challenges for PLM-based Topic Model</vt:lpstr>
      <vt:lpstr>Challenges for PLM-based Topic Model</vt:lpstr>
      <vt:lpstr>Methodology</vt:lpstr>
      <vt:lpstr>Methodology</vt:lpstr>
      <vt:lpstr>Methodology</vt:lpstr>
      <vt:lpstr>Training</vt:lpstr>
      <vt:lpstr>Training</vt:lpstr>
      <vt:lpstr>Training</vt:lpstr>
      <vt:lpstr>Experiments</vt:lpstr>
      <vt:lpstr>Experiments</vt:lpstr>
      <vt:lpstr>Experiments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Peitian Zhang (FA Talent)</dc:creator>
  <cp:lastModifiedBy>Peitian Zhang (FA Talent)</cp:lastModifiedBy>
  <cp:revision>29</cp:revision>
  <dcterms:created xsi:type="dcterms:W3CDTF">2022-03-20T05:58:06Z</dcterms:created>
  <dcterms:modified xsi:type="dcterms:W3CDTF">2022-03-22T07:31:01Z</dcterms:modified>
</cp:coreProperties>
</file>